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e9cc2e590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e9cc2e590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e9cc2e590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e9cc2e590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Atul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e9cc2e5900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e9cc2e590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Atul</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e9cc2e590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e9cc2e590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Brandi</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e9cc2e5900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e9cc2e5900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Brandi</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e9cc2e5900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e9cc2e5900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e9cc2e5900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e9cc2e5900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e9cc2e5900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e9cc2e5900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74750" y="284075"/>
            <a:ext cx="8520600" cy="2378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chemeClr val="lt1"/>
                </a:solidFill>
                <a:highlight>
                  <a:srgbClr val="980000"/>
                </a:highlight>
              </a:rPr>
              <a:t>Predicting NFL Games</a:t>
            </a:r>
            <a:endParaRPr>
              <a:solidFill>
                <a:schemeClr val="lt1"/>
              </a:solidFill>
              <a:highlight>
                <a:srgbClr val="980000"/>
              </a:highlight>
            </a:endParaRPr>
          </a:p>
        </p:txBody>
      </p:sp>
      <p:sp>
        <p:nvSpPr>
          <p:cNvPr id="55" name="Google Shape;55;p13"/>
          <p:cNvSpPr txBox="1"/>
          <p:nvPr>
            <p:ph idx="1" type="subTitle"/>
          </p:nvPr>
        </p:nvSpPr>
        <p:spPr>
          <a:xfrm>
            <a:off x="154700" y="3253200"/>
            <a:ext cx="8520600" cy="926700"/>
          </a:xfrm>
          <a:prstGeom prst="rect">
            <a:avLst/>
          </a:prstGeom>
        </p:spPr>
        <p:txBody>
          <a:bodyPr anchorCtr="0" anchor="t" bIns="91425" lIns="91425" spcFirstLastPara="1" rIns="91425" wrap="square" tIns="91425">
            <a:normAutofit fontScale="62500" lnSpcReduction="20000"/>
          </a:bodyPr>
          <a:lstStyle/>
          <a:p>
            <a:pPr indent="0" lvl="0" marL="0" rtl="0" algn="ctr">
              <a:spcBef>
                <a:spcPts val="0"/>
              </a:spcBef>
              <a:spcAft>
                <a:spcPts val="0"/>
              </a:spcAft>
              <a:buNone/>
            </a:pPr>
            <a:r>
              <a:rPr b="1" lang="en" sz="3374">
                <a:solidFill>
                  <a:schemeClr val="lt1"/>
                </a:solidFill>
                <a:highlight>
                  <a:srgbClr val="980000"/>
                </a:highlight>
              </a:rPr>
              <a:t>Jennifer Stipe, Atul Bachhav, Brandi Berry</a:t>
            </a:r>
            <a:endParaRPr b="1" sz="3374">
              <a:solidFill>
                <a:schemeClr val="lt1"/>
              </a:solidFill>
              <a:highlight>
                <a:srgbClr val="980000"/>
              </a:highlight>
            </a:endParaRPr>
          </a:p>
          <a:p>
            <a:pPr indent="0" lvl="0" marL="0" rtl="0" algn="ctr">
              <a:spcBef>
                <a:spcPts val="0"/>
              </a:spcBef>
              <a:spcAft>
                <a:spcPts val="0"/>
              </a:spcAft>
              <a:buNone/>
            </a:pPr>
            <a:r>
              <a:rPr b="1" lang="en" sz="3374">
                <a:solidFill>
                  <a:schemeClr val="lt1"/>
                </a:solidFill>
                <a:highlight>
                  <a:srgbClr val="980000"/>
                </a:highlight>
              </a:rPr>
              <a:t>July 9, 2024</a:t>
            </a:r>
            <a:endParaRPr b="1" sz="3374">
              <a:solidFill>
                <a:schemeClr val="lt1"/>
              </a:solidFill>
              <a:highlight>
                <a:srgbClr val="980000"/>
              </a:highlight>
            </a:endParaRPr>
          </a:p>
          <a:p>
            <a:pPr indent="0" lvl="0" marL="0" rtl="0" algn="ctr">
              <a:spcBef>
                <a:spcPts val="0"/>
              </a:spcBef>
              <a:spcAft>
                <a:spcPts val="0"/>
              </a:spcAft>
              <a:buNone/>
            </a:pPr>
            <a:r>
              <a:t/>
            </a:r>
            <a:endParaRPr>
              <a:solidFill>
                <a:srgbClr val="0000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chemeClr val="lt1"/>
                </a:solidFill>
              </a:rPr>
              <a:t>Project Goal</a:t>
            </a:r>
            <a:endParaRPr>
              <a:solidFill>
                <a:schemeClr val="lt1"/>
              </a:solidFill>
            </a:endParaRPr>
          </a:p>
        </p:txBody>
      </p:sp>
      <p:sp>
        <p:nvSpPr>
          <p:cNvPr id="61" name="Google Shape;61;p14"/>
          <p:cNvSpPr txBox="1"/>
          <p:nvPr/>
        </p:nvSpPr>
        <p:spPr>
          <a:xfrm>
            <a:off x="444750" y="1350500"/>
            <a:ext cx="3181800" cy="35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Analyze historical NFL data - home/away, weather conditions, game location, typical location weather, record against opponent, etc.</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Classify top teams by winning percentage</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Chart impact of total yards on score</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Predict winner of future games</a:t>
            </a:r>
            <a:endParaRPr sz="1600">
              <a:solidFill>
                <a:schemeClr val="lt1"/>
              </a:solidFill>
            </a:endParaRPr>
          </a:p>
        </p:txBody>
      </p:sp>
      <p:pic>
        <p:nvPicPr>
          <p:cNvPr id="62" name="Google Shape;62;p14"/>
          <p:cNvPicPr preferRelativeResize="0"/>
          <p:nvPr/>
        </p:nvPicPr>
        <p:blipFill>
          <a:blip r:embed="rId3">
            <a:alphaModFix/>
          </a:blip>
          <a:stretch>
            <a:fillRect/>
          </a:stretch>
        </p:blipFill>
        <p:spPr>
          <a:xfrm>
            <a:off x="3742800" y="1120900"/>
            <a:ext cx="5212650" cy="290170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Methodology</a:t>
            </a:r>
            <a:endParaRPr>
              <a:solidFill>
                <a:schemeClr val="lt1"/>
              </a:solidFill>
            </a:endParaRPr>
          </a:p>
        </p:txBody>
      </p:sp>
      <p:sp>
        <p:nvSpPr>
          <p:cNvPr id="68" name="Google Shape;68;p15"/>
          <p:cNvSpPr txBox="1"/>
          <p:nvPr>
            <p:ph idx="1" type="body"/>
          </p:nvPr>
        </p:nvSpPr>
        <p:spPr>
          <a:xfrm>
            <a:off x="311700" y="980725"/>
            <a:ext cx="8520600" cy="39042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solidFill>
                  <a:schemeClr val="lt1"/>
                </a:solidFill>
              </a:rPr>
              <a:t>Data Clean up</a:t>
            </a:r>
            <a:endParaRPr>
              <a:solidFill>
                <a:schemeClr val="lt1"/>
              </a:solidFill>
            </a:endParaRPr>
          </a:p>
          <a:p>
            <a:pPr indent="-325755" lvl="0" marL="457200" rtl="0" algn="l">
              <a:spcBef>
                <a:spcPts val="1200"/>
              </a:spcBef>
              <a:spcAft>
                <a:spcPts val="0"/>
              </a:spcAft>
              <a:buClr>
                <a:schemeClr val="lt1"/>
              </a:buClr>
              <a:buSzPct val="100000"/>
              <a:buChar char="●"/>
            </a:pPr>
            <a:r>
              <a:rPr lang="en">
                <a:solidFill>
                  <a:schemeClr val="lt1"/>
                </a:solidFill>
              </a:rPr>
              <a:t>Find appropriate data sources</a:t>
            </a:r>
            <a:endParaRPr>
              <a:solidFill>
                <a:schemeClr val="lt1"/>
              </a:solidFill>
            </a:endParaRPr>
          </a:p>
          <a:p>
            <a:pPr indent="-325755" lvl="0" marL="457200" rtl="0" algn="l">
              <a:spcBef>
                <a:spcPts val="0"/>
              </a:spcBef>
              <a:spcAft>
                <a:spcPts val="0"/>
              </a:spcAft>
              <a:buClr>
                <a:schemeClr val="lt1"/>
              </a:buClr>
              <a:buSzPct val="100000"/>
              <a:buChar char="●"/>
            </a:pPr>
            <a:r>
              <a:rPr lang="en">
                <a:solidFill>
                  <a:schemeClr val="lt1"/>
                </a:solidFill>
              </a:rPr>
              <a:t>Merge Data sources:  NFL game score details, NFL Stadium details, Game weather details</a:t>
            </a:r>
            <a:endParaRPr>
              <a:solidFill>
                <a:schemeClr val="lt1"/>
              </a:solidFill>
            </a:endParaRPr>
          </a:p>
          <a:p>
            <a:pPr indent="-325755" lvl="0" marL="457200" rtl="0" algn="l">
              <a:spcBef>
                <a:spcPts val="0"/>
              </a:spcBef>
              <a:spcAft>
                <a:spcPts val="0"/>
              </a:spcAft>
              <a:buClr>
                <a:schemeClr val="lt1"/>
              </a:buClr>
              <a:buSzPct val="100000"/>
              <a:buChar char="●"/>
            </a:pPr>
            <a:r>
              <a:rPr lang="en">
                <a:solidFill>
                  <a:schemeClr val="lt1"/>
                </a:solidFill>
              </a:rPr>
              <a:t>Seperate home/away </a:t>
            </a:r>
            <a:r>
              <a:rPr lang="en">
                <a:solidFill>
                  <a:schemeClr val="lt1"/>
                </a:solidFill>
              </a:rPr>
              <a:t>columns</a:t>
            </a:r>
            <a:r>
              <a:rPr lang="en">
                <a:solidFill>
                  <a:schemeClr val="lt1"/>
                </a:solidFill>
              </a:rPr>
              <a:t> so that the data can be stacked vertically for easier reporting and modeling</a:t>
            </a:r>
            <a:endParaRPr>
              <a:solidFill>
                <a:schemeClr val="lt1"/>
              </a:solidFill>
            </a:endParaRPr>
          </a:p>
          <a:p>
            <a:pPr indent="-325755" lvl="0" marL="457200" rtl="0" algn="l">
              <a:spcBef>
                <a:spcPts val="0"/>
              </a:spcBef>
              <a:spcAft>
                <a:spcPts val="0"/>
              </a:spcAft>
              <a:buClr>
                <a:schemeClr val="lt1"/>
              </a:buClr>
              <a:buSzPct val="100000"/>
              <a:buChar char="●"/>
            </a:pPr>
            <a:r>
              <a:rPr lang="en">
                <a:solidFill>
                  <a:schemeClr val="lt1"/>
                </a:solidFill>
              </a:rPr>
              <a:t>Clean up team names - Oakland Raiders, LA Raiders, LV Raiders = Raiders</a:t>
            </a:r>
            <a:endParaRPr>
              <a:solidFill>
                <a:schemeClr val="lt1"/>
              </a:solidFill>
            </a:endParaRPr>
          </a:p>
          <a:p>
            <a:pPr indent="-325755" lvl="0" marL="457200" rtl="0" algn="l">
              <a:spcBef>
                <a:spcPts val="0"/>
              </a:spcBef>
              <a:spcAft>
                <a:spcPts val="0"/>
              </a:spcAft>
              <a:buClr>
                <a:schemeClr val="lt1"/>
              </a:buClr>
              <a:buSzPct val="100000"/>
              <a:buChar char="●"/>
            </a:pPr>
            <a:r>
              <a:rPr lang="en">
                <a:solidFill>
                  <a:schemeClr val="lt1"/>
                </a:solidFill>
              </a:rPr>
              <a:t>Clean missing surface data:  If indoor stadium replace nulls with turf, if outdoor replace nulls with grass</a:t>
            </a:r>
            <a:endParaRPr>
              <a:solidFill>
                <a:schemeClr val="lt1"/>
              </a:solidFill>
            </a:endParaRPr>
          </a:p>
          <a:p>
            <a:pPr indent="-325755" lvl="0" marL="457200" rtl="0" algn="l">
              <a:spcBef>
                <a:spcPts val="0"/>
              </a:spcBef>
              <a:spcAft>
                <a:spcPts val="0"/>
              </a:spcAft>
              <a:buClr>
                <a:schemeClr val="lt1"/>
              </a:buClr>
              <a:buSzPct val="100000"/>
              <a:buChar char="●"/>
            </a:pPr>
            <a:r>
              <a:rPr lang="en">
                <a:solidFill>
                  <a:schemeClr val="lt1"/>
                </a:solidFill>
              </a:rPr>
              <a:t>Drop remaining rows with Null data leaving 9,260 rows to work with</a:t>
            </a:r>
            <a:endParaRPr>
              <a:solidFill>
                <a:schemeClr val="lt1"/>
              </a:solidFill>
            </a:endParaRPr>
          </a:p>
          <a:p>
            <a:pPr indent="0" lvl="0" marL="0" rtl="0" algn="l">
              <a:spcBef>
                <a:spcPts val="1200"/>
              </a:spcBef>
              <a:spcAft>
                <a:spcPts val="0"/>
              </a:spcAft>
              <a:buNone/>
            </a:pPr>
            <a:r>
              <a:rPr lang="en">
                <a:solidFill>
                  <a:schemeClr val="lt1"/>
                </a:solidFill>
              </a:rPr>
              <a:t>Classification &amp; Modeling</a:t>
            </a:r>
            <a:endParaRPr>
              <a:solidFill>
                <a:schemeClr val="lt1"/>
              </a:solidFill>
            </a:endParaRPr>
          </a:p>
          <a:p>
            <a:pPr indent="-325755" lvl="0" marL="457200" rtl="0" algn="l">
              <a:spcBef>
                <a:spcPts val="1200"/>
              </a:spcBef>
              <a:spcAft>
                <a:spcPts val="0"/>
              </a:spcAft>
              <a:buClr>
                <a:schemeClr val="lt1"/>
              </a:buClr>
              <a:buSzPct val="100000"/>
              <a:buChar char="●"/>
            </a:pPr>
            <a:r>
              <a:rPr lang="en">
                <a:solidFill>
                  <a:schemeClr val="lt1"/>
                </a:solidFill>
              </a:rPr>
              <a:t>Determine the team that posted the highest score, the highest % of wins, and highest % of losses</a:t>
            </a:r>
            <a:endParaRPr>
              <a:solidFill>
                <a:schemeClr val="lt1"/>
              </a:solidFill>
            </a:endParaRPr>
          </a:p>
          <a:p>
            <a:pPr indent="-325755" lvl="0" marL="457200" rtl="0" algn="l">
              <a:spcBef>
                <a:spcPts val="0"/>
              </a:spcBef>
              <a:spcAft>
                <a:spcPts val="0"/>
              </a:spcAft>
              <a:buClr>
                <a:schemeClr val="lt1"/>
              </a:buClr>
              <a:buSzPct val="100000"/>
              <a:buChar char="●"/>
            </a:pPr>
            <a:r>
              <a:rPr lang="en">
                <a:solidFill>
                  <a:schemeClr val="lt1"/>
                </a:solidFill>
              </a:rPr>
              <a:t>Determine if there is a relationship between yards of offense and score</a:t>
            </a:r>
            <a:endParaRPr>
              <a:solidFill>
                <a:schemeClr val="lt1"/>
              </a:solidFill>
            </a:endParaRPr>
          </a:p>
          <a:p>
            <a:pPr indent="-325755" lvl="0" marL="457200" rtl="0" algn="l">
              <a:spcBef>
                <a:spcPts val="0"/>
              </a:spcBef>
              <a:spcAft>
                <a:spcPts val="0"/>
              </a:spcAft>
              <a:buClr>
                <a:schemeClr val="lt1"/>
              </a:buClr>
              <a:buSzPct val="100000"/>
              <a:buChar char="●"/>
            </a:pPr>
            <a:r>
              <a:rPr lang="en">
                <a:solidFill>
                  <a:schemeClr val="lt1"/>
                </a:solidFill>
              </a:rPr>
              <a:t>Use models to predict the winner of a given game</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72" name="Shape 72"/>
        <p:cNvGrpSpPr/>
        <p:nvPr/>
      </p:nvGrpSpPr>
      <p:grpSpPr>
        <a:xfrm>
          <a:off x="0" y="0"/>
          <a:ext cx="0" cy="0"/>
          <a:chOff x="0" y="0"/>
          <a:chExt cx="0" cy="0"/>
        </a:xfrm>
      </p:grpSpPr>
      <p:sp>
        <p:nvSpPr>
          <p:cNvPr id="73" name="Google Shape;73;p16"/>
          <p:cNvSpPr txBox="1"/>
          <p:nvPr>
            <p:ph type="title"/>
          </p:nvPr>
        </p:nvSpPr>
        <p:spPr>
          <a:xfrm>
            <a:off x="293600" y="293450"/>
            <a:ext cx="46257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500">
                <a:solidFill>
                  <a:schemeClr val="lt1"/>
                </a:solidFill>
              </a:rPr>
              <a:t>Team/Score Classification</a:t>
            </a:r>
            <a:endParaRPr sz="2500">
              <a:solidFill>
                <a:schemeClr val="lt1"/>
              </a:solidFill>
            </a:endParaRPr>
          </a:p>
        </p:txBody>
      </p:sp>
      <p:sp>
        <p:nvSpPr>
          <p:cNvPr id="74" name="Google Shape;74;p16"/>
          <p:cNvSpPr txBox="1"/>
          <p:nvPr/>
        </p:nvSpPr>
        <p:spPr>
          <a:xfrm>
            <a:off x="173550" y="1095975"/>
            <a:ext cx="3453000" cy="35436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lt1"/>
              </a:buClr>
              <a:buSzPts val="1600"/>
              <a:buChar char="●"/>
            </a:pPr>
            <a:r>
              <a:rPr lang="en" sz="1600">
                <a:solidFill>
                  <a:schemeClr val="lt1"/>
                </a:solidFill>
              </a:rPr>
              <a:t>The </a:t>
            </a:r>
            <a:r>
              <a:rPr lang="en" sz="1600">
                <a:solidFill>
                  <a:schemeClr val="lt1"/>
                </a:solidFill>
              </a:rPr>
              <a:t>highest</a:t>
            </a:r>
            <a:r>
              <a:rPr lang="en" sz="1600">
                <a:solidFill>
                  <a:schemeClr val="lt1"/>
                </a:solidFill>
              </a:rPr>
              <a:t> score recorded by a team in our cleaned dataset was 63 points by the Raiders during a game in Dec 2023</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In actuality, the highest score by a single team from 2002-2023 was 70 by the Miami Dolphins 3 months previously in September of 2023.  However, some data points for that game were missing so it was removed. Underscoring the need to understand the data, and the impact of cleaning has on it.</a:t>
            </a:r>
            <a:endParaRPr sz="1600">
              <a:solidFill>
                <a:schemeClr val="lt1"/>
              </a:solidFill>
            </a:endParaRPr>
          </a:p>
        </p:txBody>
      </p:sp>
      <p:pic>
        <p:nvPicPr>
          <p:cNvPr id="75" name="Google Shape;75;p16"/>
          <p:cNvPicPr preferRelativeResize="0"/>
          <p:nvPr/>
        </p:nvPicPr>
        <p:blipFill>
          <a:blip r:embed="rId3">
            <a:alphaModFix/>
          </a:blip>
          <a:stretch>
            <a:fillRect/>
          </a:stretch>
        </p:blipFill>
        <p:spPr>
          <a:xfrm>
            <a:off x="3706625" y="1951250"/>
            <a:ext cx="5212648" cy="183301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79" name="Shape 79"/>
        <p:cNvGrpSpPr/>
        <p:nvPr/>
      </p:nvGrpSpPr>
      <p:grpSpPr>
        <a:xfrm>
          <a:off x="0" y="0"/>
          <a:ext cx="0" cy="0"/>
          <a:chOff x="0" y="0"/>
          <a:chExt cx="0" cy="0"/>
        </a:xfrm>
      </p:grpSpPr>
      <p:sp>
        <p:nvSpPr>
          <p:cNvPr id="80" name="Google Shape;80;p17"/>
          <p:cNvSpPr txBox="1"/>
          <p:nvPr>
            <p:ph type="title"/>
          </p:nvPr>
        </p:nvSpPr>
        <p:spPr>
          <a:xfrm>
            <a:off x="203225" y="121700"/>
            <a:ext cx="50958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500">
                <a:solidFill>
                  <a:schemeClr val="lt1"/>
                </a:solidFill>
              </a:rPr>
              <a:t>Wins/Loss by Team</a:t>
            </a:r>
            <a:endParaRPr sz="2500">
              <a:solidFill>
                <a:schemeClr val="lt1"/>
              </a:solidFill>
            </a:endParaRPr>
          </a:p>
        </p:txBody>
      </p:sp>
      <p:sp>
        <p:nvSpPr>
          <p:cNvPr id="81" name="Google Shape;81;p17"/>
          <p:cNvSpPr txBox="1"/>
          <p:nvPr/>
        </p:nvSpPr>
        <p:spPr>
          <a:xfrm>
            <a:off x="192163" y="979875"/>
            <a:ext cx="3181800" cy="35436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lt1"/>
              </a:buClr>
              <a:buSzPts val="1600"/>
              <a:buChar char="●"/>
            </a:pPr>
            <a:r>
              <a:rPr lang="en" sz="1600">
                <a:solidFill>
                  <a:schemeClr val="lt1"/>
                </a:solidFill>
              </a:rPr>
              <a:t>The chart shows the Patriots have the highest winning percentage, while the Browns have the least, by quite a margin</a:t>
            </a:r>
            <a:endParaRPr sz="1600">
              <a:solidFill>
                <a:schemeClr val="lt1"/>
              </a:solidFill>
            </a:endParaRPr>
          </a:p>
        </p:txBody>
      </p:sp>
      <p:pic>
        <p:nvPicPr>
          <p:cNvPr id="82" name="Google Shape;82;p17"/>
          <p:cNvPicPr preferRelativeResize="0"/>
          <p:nvPr/>
        </p:nvPicPr>
        <p:blipFill>
          <a:blip r:embed="rId3">
            <a:alphaModFix/>
          </a:blip>
          <a:stretch>
            <a:fillRect/>
          </a:stretch>
        </p:blipFill>
        <p:spPr>
          <a:xfrm>
            <a:off x="653550" y="2479900"/>
            <a:ext cx="2150501" cy="2472225"/>
          </a:xfrm>
          <a:prstGeom prst="rect">
            <a:avLst/>
          </a:prstGeom>
          <a:noFill/>
          <a:ln>
            <a:noFill/>
          </a:ln>
        </p:spPr>
      </p:pic>
      <p:pic>
        <p:nvPicPr>
          <p:cNvPr id="83" name="Google Shape;83;p17"/>
          <p:cNvPicPr preferRelativeResize="0"/>
          <p:nvPr/>
        </p:nvPicPr>
        <p:blipFill>
          <a:blip r:embed="rId4">
            <a:alphaModFix/>
          </a:blip>
          <a:stretch>
            <a:fillRect/>
          </a:stretch>
        </p:blipFill>
        <p:spPr>
          <a:xfrm>
            <a:off x="3751800" y="979875"/>
            <a:ext cx="5212649" cy="336681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87" name="Shape 87"/>
        <p:cNvGrpSpPr/>
        <p:nvPr/>
      </p:nvGrpSpPr>
      <p:grpSpPr>
        <a:xfrm>
          <a:off x="0" y="0"/>
          <a:ext cx="0" cy="0"/>
          <a:chOff x="0" y="0"/>
          <a:chExt cx="0" cy="0"/>
        </a:xfrm>
      </p:grpSpPr>
      <p:sp>
        <p:nvSpPr>
          <p:cNvPr id="88" name="Google Shape;88;p18"/>
          <p:cNvSpPr txBox="1"/>
          <p:nvPr>
            <p:ph type="title"/>
          </p:nvPr>
        </p:nvSpPr>
        <p:spPr>
          <a:xfrm>
            <a:off x="203225" y="121700"/>
            <a:ext cx="51861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733">
                <a:solidFill>
                  <a:schemeClr val="lt1"/>
                </a:solidFill>
              </a:rPr>
              <a:t>Passing yards impact on Score</a:t>
            </a:r>
            <a:endParaRPr sz="2733">
              <a:solidFill>
                <a:schemeClr val="lt1"/>
              </a:solidFill>
            </a:endParaRPr>
          </a:p>
        </p:txBody>
      </p:sp>
      <p:sp>
        <p:nvSpPr>
          <p:cNvPr id="89" name="Google Shape;89;p18"/>
          <p:cNvSpPr txBox="1"/>
          <p:nvPr/>
        </p:nvSpPr>
        <p:spPr>
          <a:xfrm>
            <a:off x="327225" y="1095500"/>
            <a:ext cx="3181800" cy="35436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lt1"/>
              </a:buClr>
              <a:buSzPts val="1600"/>
              <a:buChar char="●"/>
            </a:pPr>
            <a:r>
              <a:rPr lang="en" sz="1600">
                <a:solidFill>
                  <a:schemeClr val="lt1"/>
                </a:solidFill>
              </a:rPr>
              <a:t>A positive linear relationship exists between yards of offense and score</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This </a:t>
            </a:r>
            <a:r>
              <a:rPr lang="en" sz="1600">
                <a:solidFill>
                  <a:schemeClr val="lt1"/>
                </a:solidFill>
              </a:rPr>
              <a:t>information</a:t>
            </a:r>
            <a:r>
              <a:rPr lang="en" sz="1600">
                <a:solidFill>
                  <a:schemeClr val="lt1"/>
                </a:solidFill>
              </a:rPr>
              <a:t> could be helpful in estimating scores of each team in a game based on their average yards for last several games</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However, the r^2 value is only .398, meaning the two metrics have a moderate, but not strong relationship</a:t>
            </a:r>
            <a:endParaRPr sz="1600">
              <a:solidFill>
                <a:schemeClr val="lt1"/>
              </a:solidFill>
            </a:endParaRPr>
          </a:p>
        </p:txBody>
      </p:sp>
      <p:pic>
        <p:nvPicPr>
          <p:cNvPr id="90" name="Google Shape;90;p18"/>
          <p:cNvPicPr preferRelativeResize="0"/>
          <p:nvPr/>
        </p:nvPicPr>
        <p:blipFill>
          <a:blip r:embed="rId3">
            <a:alphaModFix/>
          </a:blip>
          <a:stretch>
            <a:fillRect/>
          </a:stretch>
        </p:blipFill>
        <p:spPr>
          <a:xfrm>
            <a:off x="3896450" y="932800"/>
            <a:ext cx="4916999" cy="3961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94" name="Shape 94"/>
        <p:cNvGrpSpPr/>
        <p:nvPr/>
      </p:nvGrpSpPr>
      <p:grpSpPr>
        <a:xfrm>
          <a:off x="0" y="0"/>
          <a:ext cx="0" cy="0"/>
          <a:chOff x="0" y="0"/>
          <a:chExt cx="0" cy="0"/>
        </a:xfrm>
      </p:grpSpPr>
      <p:sp>
        <p:nvSpPr>
          <p:cNvPr id="95" name="Google Shape;95;p19"/>
          <p:cNvSpPr txBox="1"/>
          <p:nvPr>
            <p:ph type="title"/>
          </p:nvPr>
        </p:nvSpPr>
        <p:spPr>
          <a:xfrm>
            <a:off x="203225" y="121700"/>
            <a:ext cx="61353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733">
                <a:solidFill>
                  <a:schemeClr val="lt1"/>
                </a:solidFill>
              </a:rPr>
              <a:t>Modeling a Winner</a:t>
            </a:r>
            <a:endParaRPr sz="2733">
              <a:solidFill>
                <a:schemeClr val="lt1"/>
              </a:solidFill>
            </a:endParaRPr>
          </a:p>
        </p:txBody>
      </p:sp>
      <p:sp>
        <p:nvSpPr>
          <p:cNvPr id="96" name="Google Shape;96;p19"/>
          <p:cNvSpPr txBox="1"/>
          <p:nvPr/>
        </p:nvSpPr>
        <p:spPr>
          <a:xfrm>
            <a:off x="0" y="877400"/>
            <a:ext cx="3778800" cy="40167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lt1"/>
              </a:buClr>
              <a:buSzPts val="1600"/>
              <a:buChar char="●"/>
            </a:pPr>
            <a:r>
              <a:rPr lang="en" sz="1600">
                <a:solidFill>
                  <a:schemeClr val="lt1"/>
                </a:solidFill>
              </a:rPr>
              <a:t>Given the extensive number of attributes in our data, only the more </a:t>
            </a:r>
            <a:r>
              <a:rPr lang="en" sz="1600">
                <a:solidFill>
                  <a:schemeClr val="lt1"/>
                </a:solidFill>
              </a:rPr>
              <a:t>complex</a:t>
            </a:r>
            <a:r>
              <a:rPr lang="en" sz="1600">
                <a:solidFill>
                  <a:schemeClr val="lt1"/>
                </a:solidFill>
              </a:rPr>
              <a:t> models were attempted</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Random Forest had the best model result, with test score of 81.1%</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The variable contributing the most to the outcome were Rushing attempts, time of possession, and passing attempts</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Given the extensive game details in the data set, there is </a:t>
            </a:r>
            <a:r>
              <a:rPr lang="en" sz="1600">
                <a:solidFill>
                  <a:schemeClr val="lt1"/>
                </a:solidFill>
              </a:rPr>
              <a:t>definitely an X-factor in determining a win</a:t>
            </a:r>
            <a:endParaRPr sz="1600">
              <a:solidFill>
                <a:schemeClr val="lt1"/>
              </a:solidFill>
            </a:endParaRPr>
          </a:p>
        </p:txBody>
      </p:sp>
      <p:pic>
        <p:nvPicPr>
          <p:cNvPr id="97" name="Google Shape;97;p19"/>
          <p:cNvPicPr preferRelativeResize="0"/>
          <p:nvPr/>
        </p:nvPicPr>
        <p:blipFill>
          <a:blip r:embed="rId3">
            <a:alphaModFix/>
          </a:blip>
          <a:stretch>
            <a:fillRect/>
          </a:stretch>
        </p:blipFill>
        <p:spPr>
          <a:xfrm>
            <a:off x="3851225" y="821900"/>
            <a:ext cx="5212650" cy="2557006"/>
          </a:xfrm>
          <a:prstGeom prst="rect">
            <a:avLst/>
          </a:prstGeom>
          <a:noFill/>
          <a:ln>
            <a:noFill/>
          </a:ln>
        </p:spPr>
      </p:pic>
      <p:pic>
        <p:nvPicPr>
          <p:cNvPr id="98" name="Google Shape;98;p19"/>
          <p:cNvPicPr preferRelativeResize="0"/>
          <p:nvPr/>
        </p:nvPicPr>
        <p:blipFill>
          <a:blip r:embed="rId4">
            <a:alphaModFix/>
          </a:blip>
          <a:stretch>
            <a:fillRect/>
          </a:stretch>
        </p:blipFill>
        <p:spPr>
          <a:xfrm>
            <a:off x="4675450" y="3540376"/>
            <a:ext cx="3419600" cy="1229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102" name="Shape 102"/>
        <p:cNvGrpSpPr/>
        <p:nvPr/>
      </p:nvGrpSpPr>
      <p:grpSpPr>
        <a:xfrm>
          <a:off x="0" y="0"/>
          <a:ext cx="0" cy="0"/>
          <a:chOff x="0" y="0"/>
          <a:chExt cx="0" cy="0"/>
        </a:xfrm>
      </p:grpSpPr>
      <p:sp>
        <p:nvSpPr>
          <p:cNvPr id="103" name="Google Shape;103;p20"/>
          <p:cNvSpPr txBox="1"/>
          <p:nvPr>
            <p:ph type="title"/>
          </p:nvPr>
        </p:nvSpPr>
        <p:spPr>
          <a:xfrm>
            <a:off x="203225" y="121700"/>
            <a:ext cx="83997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733">
                <a:solidFill>
                  <a:schemeClr val="lt1"/>
                </a:solidFill>
              </a:rPr>
              <a:t>Predicting</a:t>
            </a:r>
            <a:r>
              <a:rPr lang="en" sz="2733">
                <a:solidFill>
                  <a:schemeClr val="lt1"/>
                </a:solidFill>
              </a:rPr>
              <a:t> a Future Winner: NFL Week 1 2023</a:t>
            </a:r>
            <a:endParaRPr sz="2733">
              <a:solidFill>
                <a:schemeClr val="lt1"/>
              </a:solidFill>
            </a:endParaRPr>
          </a:p>
        </p:txBody>
      </p:sp>
      <p:sp>
        <p:nvSpPr>
          <p:cNvPr id="104" name="Google Shape;104;p20"/>
          <p:cNvSpPr txBox="1"/>
          <p:nvPr/>
        </p:nvSpPr>
        <p:spPr>
          <a:xfrm>
            <a:off x="381475" y="1113900"/>
            <a:ext cx="3371700" cy="35436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lt1"/>
              </a:buClr>
              <a:buSzPts val="1600"/>
              <a:buChar char="●"/>
            </a:pPr>
            <a:r>
              <a:rPr lang="en" sz="1600">
                <a:solidFill>
                  <a:schemeClr val="lt1"/>
                </a:solidFill>
              </a:rPr>
              <a:t>We trimmed our modeled data to remove 2023 data so we could use that see how well the model could prediction without the game data</a:t>
            </a:r>
            <a:endParaRPr sz="1600">
              <a:solidFill>
                <a:schemeClr val="lt1"/>
              </a:solidFill>
            </a:endParaRPr>
          </a:p>
          <a:p>
            <a:pPr indent="0" lvl="0" marL="457200" rtl="0" algn="l">
              <a:spcBef>
                <a:spcPts val="0"/>
              </a:spcBef>
              <a:spcAft>
                <a:spcPts val="0"/>
              </a:spcAft>
              <a:buNone/>
            </a:pPr>
            <a:r>
              <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Results of prediction vs what happened were 57.1%, which is not as good as current Vegas standards.</a:t>
            </a:r>
            <a:endParaRPr sz="1600">
              <a:solidFill>
                <a:schemeClr val="lt1"/>
              </a:solidFill>
            </a:endParaRPr>
          </a:p>
        </p:txBody>
      </p:sp>
      <p:pic>
        <p:nvPicPr>
          <p:cNvPr id="105" name="Google Shape;105;p20"/>
          <p:cNvPicPr preferRelativeResize="0"/>
          <p:nvPr/>
        </p:nvPicPr>
        <p:blipFill>
          <a:blip r:embed="rId3">
            <a:alphaModFix/>
          </a:blip>
          <a:stretch>
            <a:fillRect/>
          </a:stretch>
        </p:blipFill>
        <p:spPr>
          <a:xfrm>
            <a:off x="4241350" y="1113900"/>
            <a:ext cx="4361550" cy="3070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4F5C"/>
        </a:solidFill>
      </p:bgPr>
    </p:bg>
    <p:spTree>
      <p:nvGrpSpPr>
        <p:cNvPr id="109" name="Shape 109"/>
        <p:cNvGrpSpPr/>
        <p:nvPr/>
      </p:nvGrpSpPr>
      <p:grpSpPr>
        <a:xfrm>
          <a:off x="0" y="0"/>
          <a:ext cx="0" cy="0"/>
          <a:chOff x="0" y="0"/>
          <a:chExt cx="0" cy="0"/>
        </a:xfrm>
      </p:grpSpPr>
      <p:sp>
        <p:nvSpPr>
          <p:cNvPr id="110" name="Google Shape;110;p21"/>
          <p:cNvSpPr txBox="1"/>
          <p:nvPr>
            <p:ph type="title"/>
          </p:nvPr>
        </p:nvSpPr>
        <p:spPr>
          <a:xfrm>
            <a:off x="203225" y="121700"/>
            <a:ext cx="61353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2733">
                <a:solidFill>
                  <a:schemeClr val="lt1"/>
                </a:solidFill>
              </a:rPr>
              <a:t>Next Steps</a:t>
            </a:r>
            <a:endParaRPr sz="2733">
              <a:solidFill>
                <a:schemeClr val="lt1"/>
              </a:solidFill>
            </a:endParaRPr>
          </a:p>
        </p:txBody>
      </p:sp>
      <p:sp>
        <p:nvSpPr>
          <p:cNvPr id="111" name="Google Shape;111;p21"/>
          <p:cNvSpPr txBox="1"/>
          <p:nvPr/>
        </p:nvSpPr>
        <p:spPr>
          <a:xfrm>
            <a:off x="444750" y="1106450"/>
            <a:ext cx="4393200" cy="37878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lt1"/>
              </a:buClr>
              <a:buSzPts val="1700"/>
              <a:buChar char="●"/>
            </a:pPr>
            <a:r>
              <a:rPr lang="en" sz="1700">
                <a:solidFill>
                  <a:schemeClr val="lt1"/>
                </a:solidFill>
              </a:rPr>
              <a:t>Determine the ‘X’ factor in determining a win to increase the </a:t>
            </a:r>
            <a:r>
              <a:rPr lang="en" sz="1700">
                <a:solidFill>
                  <a:schemeClr val="lt1"/>
                </a:solidFill>
              </a:rPr>
              <a:t>accuracy rate</a:t>
            </a:r>
            <a:endParaRPr sz="1700">
              <a:solidFill>
                <a:schemeClr val="lt1"/>
              </a:solidFill>
            </a:endParaRPr>
          </a:p>
          <a:p>
            <a:pPr indent="-336550" lvl="1" marL="914400" rtl="0" algn="l">
              <a:spcBef>
                <a:spcPts val="0"/>
              </a:spcBef>
              <a:spcAft>
                <a:spcPts val="0"/>
              </a:spcAft>
              <a:buClr>
                <a:schemeClr val="lt1"/>
              </a:buClr>
              <a:buSzPts val="1700"/>
              <a:buChar char="○"/>
            </a:pPr>
            <a:r>
              <a:rPr lang="en" sz="1700">
                <a:solidFill>
                  <a:schemeClr val="lt1"/>
                </a:solidFill>
              </a:rPr>
              <a:t>Quarterback</a:t>
            </a:r>
            <a:endParaRPr sz="1700">
              <a:solidFill>
                <a:schemeClr val="lt1"/>
              </a:solidFill>
            </a:endParaRPr>
          </a:p>
          <a:p>
            <a:pPr indent="-336550" lvl="1" marL="914400" rtl="0" algn="l">
              <a:spcBef>
                <a:spcPts val="0"/>
              </a:spcBef>
              <a:spcAft>
                <a:spcPts val="0"/>
              </a:spcAft>
              <a:buClr>
                <a:schemeClr val="lt1"/>
              </a:buClr>
              <a:buSzPts val="1700"/>
              <a:buChar char="○"/>
            </a:pPr>
            <a:r>
              <a:rPr lang="en" sz="1700">
                <a:solidFill>
                  <a:schemeClr val="lt1"/>
                </a:solidFill>
              </a:rPr>
              <a:t>Head Coach</a:t>
            </a:r>
            <a:endParaRPr sz="1700">
              <a:solidFill>
                <a:schemeClr val="lt1"/>
              </a:solidFill>
            </a:endParaRPr>
          </a:p>
          <a:p>
            <a:pPr indent="-336550" lvl="1" marL="914400" rtl="0" algn="l">
              <a:spcBef>
                <a:spcPts val="0"/>
              </a:spcBef>
              <a:spcAft>
                <a:spcPts val="0"/>
              </a:spcAft>
              <a:buClr>
                <a:schemeClr val="lt1"/>
              </a:buClr>
              <a:buSzPts val="1700"/>
              <a:buChar char="○"/>
            </a:pPr>
            <a:r>
              <a:rPr lang="en" sz="1700">
                <a:solidFill>
                  <a:schemeClr val="lt1"/>
                </a:solidFill>
              </a:rPr>
              <a:t>Defensive rank</a:t>
            </a:r>
            <a:endParaRPr sz="1700">
              <a:solidFill>
                <a:schemeClr val="lt1"/>
              </a:solidFill>
            </a:endParaRPr>
          </a:p>
          <a:p>
            <a:pPr indent="-336550" lvl="1" marL="914400" rtl="0" algn="l">
              <a:spcBef>
                <a:spcPts val="0"/>
              </a:spcBef>
              <a:spcAft>
                <a:spcPts val="0"/>
              </a:spcAft>
              <a:buClr>
                <a:schemeClr val="lt1"/>
              </a:buClr>
              <a:buSzPts val="1700"/>
              <a:buChar char="○"/>
            </a:pPr>
            <a:r>
              <a:rPr lang="en" sz="1700">
                <a:solidFill>
                  <a:schemeClr val="lt1"/>
                </a:solidFill>
              </a:rPr>
              <a:t># of Take-Aways</a:t>
            </a:r>
            <a:endParaRPr sz="1700">
              <a:solidFill>
                <a:schemeClr val="lt1"/>
              </a:solidFill>
            </a:endParaRPr>
          </a:p>
          <a:p>
            <a:pPr indent="-336550" lvl="1" marL="914400" rtl="0" algn="l">
              <a:spcBef>
                <a:spcPts val="0"/>
              </a:spcBef>
              <a:spcAft>
                <a:spcPts val="0"/>
              </a:spcAft>
              <a:buClr>
                <a:schemeClr val="lt1"/>
              </a:buClr>
              <a:buSzPts val="1700"/>
              <a:buChar char="○"/>
            </a:pPr>
            <a:r>
              <a:rPr lang="en" sz="1700">
                <a:solidFill>
                  <a:schemeClr val="lt1"/>
                </a:solidFill>
              </a:rPr>
              <a:t># of starters on IR</a:t>
            </a:r>
            <a:endParaRPr sz="1700">
              <a:solidFill>
                <a:schemeClr val="lt1"/>
              </a:solidFill>
            </a:endParaRPr>
          </a:p>
          <a:p>
            <a:pPr indent="-336550" lvl="0" marL="457200" rtl="0" algn="l">
              <a:spcBef>
                <a:spcPts val="0"/>
              </a:spcBef>
              <a:spcAft>
                <a:spcPts val="0"/>
              </a:spcAft>
              <a:buClr>
                <a:schemeClr val="lt1"/>
              </a:buClr>
              <a:buSzPts val="1700"/>
              <a:buChar char="●"/>
            </a:pPr>
            <a:r>
              <a:rPr lang="en" sz="1700">
                <a:solidFill>
                  <a:schemeClr val="lt1"/>
                </a:solidFill>
              </a:rPr>
              <a:t>Create a user interface to allow for entry of </a:t>
            </a:r>
            <a:r>
              <a:rPr lang="en" sz="1700">
                <a:solidFill>
                  <a:schemeClr val="lt1"/>
                </a:solidFill>
              </a:rPr>
              <a:t>future</a:t>
            </a:r>
            <a:r>
              <a:rPr lang="en" sz="1700">
                <a:solidFill>
                  <a:schemeClr val="lt1"/>
                </a:solidFill>
              </a:rPr>
              <a:t> games and provide an predictive outcome</a:t>
            </a:r>
            <a:endParaRPr sz="1700">
              <a:solidFill>
                <a:schemeClr val="lt1"/>
              </a:solidFill>
            </a:endParaRPr>
          </a:p>
          <a:p>
            <a:pPr indent="0" lvl="0" marL="914400" rtl="0" algn="l">
              <a:spcBef>
                <a:spcPts val="0"/>
              </a:spcBef>
              <a:spcAft>
                <a:spcPts val="0"/>
              </a:spcAft>
              <a:buNone/>
            </a:pPr>
            <a:r>
              <a:t/>
            </a:r>
            <a:endParaRPr sz="1600">
              <a:solidFill>
                <a:schemeClr val="lt1"/>
              </a:solidFill>
            </a:endParaRPr>
          </a:p>
        </p:txBody>
      </p:sp>
      <p:pic>
        <p:nvPicPr>
          <p:cNvPr id="112" name="Google Shape;112;p21"/>
          <p:cNvPicPr preferRelativeResize="0"/>
          <p:nvPr/>
        </p:nvPicPr>
        <p:blipFill>
          <a:blip r:embed="rId3">
            <a:alphaModFix/>
          </a:blip>
          <a:stretch>
            <a:fillRect/>
          </a:stretch>
        </p:blipFill>
        <p:spPr>
          <a:xfrm>
            <a:off x="5351850" y="877400"/>
            <a:ext cx="3030249" cy="3787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